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9" r:id="rId5"/>
    <p:sldId id="280" r:id="rId6"/>
    <p:sldId id="281" r:id="rId7"/>
    <p:sldId id="283" r:id="rId8"/>
    <p:sldId id="286" r:id="rId9"/>
  </p:sldIdLst>
  <p:sldSz cx="9001125" cy="9001125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>
          <p15:clr>
            <a:srgbClr val="A4A3A4"/>
          </p15:clr>
        </p15:guide>
        <p15:guide id="2" pos="283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66"/>
    <a:srgbClr val="E403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83" autoAdjust="0"/>
    <p:restoredTop sz="94718"/>
  </p:normalViewPr>
  <p:slideViewPr>
    <p:cSldViewPr>
      <p:cViewPr varScale="1">
        <p:scale>
          <a:sx n="89" d="100"/>
          <a:sy n="89" d="100"/>
        </p:scale>
        <p:origin x="2664" y="168"/>
      </p:cViewPr>
      <p:guideLst>
        <p:guide orient="horz" pos="2835"/>
        <p:guide pos="2835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75085" y="2796183"/>
            <a:ext cx="7650956" cy="1929408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50169" y="5100637"/>
            <a:ext cx="6300788" cy="23002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424241" y="472977"/>
            <a:ext cx="1993999" cy="10080427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42243" y="472977"/>
            <a:ext cx="5831979" cy="10080427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11027" y="5784057"/>
            <a:ext cx="7650956" cy="178772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11027" y="3815062"/>
            <a:ext cx="7650956" cy="196899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42243" y="2756596"/>
            <a:ext cx="3912989" cy="7796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05251" y="2756596"/>
            <a:ext cx="3912989" cy="77968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0056" y="360462"/>
            <a:ext cx="8101013" cy="1500188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0056" y="2014836"/>
            <a:ext cx="3977060" cy="8396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0056" y="2854523"/>
            <a:ext cx="3977060" cy="5186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572447" y="2014836"/>
            <a:ext cx="3978622" cy="8396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572447" y="2854523"/>
            <a:ext cx="3978622" cy="51860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0057" y="358378"/>
            <a:ext cx="2961308" cy="15251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19190" y="358379"/>
            <a:ext cx="5031879" cy="76822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0057" y="1883570"/>
            <a:ext cx="2961308" cy="615702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4284" y="6300787"/>
            <a:ext cx="5400675" cy="74384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64284" y="804267"/>
            <a:ext cx="5400675" cy="54006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64284" y="7044631"/>
            <a:ext cx="5400675" cy="105638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0056" y="360462"/>
            <a:ext cx="8101013" cy="1500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0056" y="2100263"/>
            <a:ext cx="8101013" cy="59403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0056" y="8342710"/>
            <a:ext cx="2100263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975D01-9254-4D53-827F-4C9342CF372B}" type="datetimeFigureOut">
              <a:rPr lang="it-IT" smtClean="0"/>
              <a:pPr/>
              <a:t>21/01/26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075385" y="8342710"/>
            <a:ext cx="2850356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450806" y="8342710"/>
            <a:ext cx="2100263" cy="47922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5D88B-4023-4BEF-B2C9-050AAFFF1B8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CasellaDiTesto 9"/>
          <p:cNvSpPr txBox="1"/>
          <p:nvPr/>
        </p:nvSpPr>
        <p:spPr>
          <a:xfrm>
            <a:off x="1188194" y="1908274"/>
            <a:ext cx="5184576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Annalisa </a:t>
            </a:r>
            <a:r>
              <a:rPr lang="it-IT" dirty="0" err="1">
                <a:solidFill>
                  <a:srgbClr val="666666"/>
                </a:solidFill>
                <a:latin typeface="Barlow SemiBold" pitchFamily="2" charset="0"/>
              </a:rPr>
              <a:t>Rosiello</a:t>
            </a:r>
            <a:endParaRPr lang="it-IT" dirty="0">
              <a:solidFill>
                <a:srgbClr val="666666"/>
              </a:solidFill>
              <a:latin typeface="Barlow SemiBold" pitchFamily="2" charset="0"/>
            </a:endParaRPr>
          </a:p>
          <a:p>
            <a:r>
              <a:rPr lang="it-IT" sz="1400" dirty="0">
                <a:solidFill>
                  <a:srgbClr val="666666"/>
                </a:solidFill>
                <a:latin typeface="Barlow Medium" pitchFamily="2" charset="0"/>
              </a:rPr>
              <a:t>Avvocata Giuslavorista |  Studio Legale </a:t>
            </a:r>
            <a:r>
              <a:rPr lang="it-IT" sz="1400" dirty="0" err="1">
                <a:solidFill>
                  <a:srgbClr val="666666"/>
                </a:solidFill>
                <a:latin typeface="Barlow Medium" pitchFamily="2" charset="0"/>
              </a:rPr>
              <a:t>Rosiello</a:t>
            </a:r>
            <a:r>
              <a:rPr lang="it-IT" sz="1400" dirty="0">
                <a:solidFill>
                  <a:srgbClr val="666666"/>
                </a:solidFill>
                <a:latin typeface="Barlow Medium" pitchFamily="2" charset="0"/>
              </a:rPr>
              <a:t> &amp; Associati</a:t>
            </a:r>
          </a:p>
          <a:p>
            <a:endParaRPr lang="it-IT" dirty="0">
              <a:solidFill>
                <a:srgbClr val="666666"/>
              </a:solidFill>
              <a:latin typeface="Barlow SemiBold" pitchFamily="2" charset="0"/>
            </a:endParaRPr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pic>
        <p:nvPicPr>
          <p:cNvPr id="14" name="Immagine 13" descr="Foto_1_b.jpg"/>
          <p:cNvPicPr preferRelativeResize="0">
            <a:picLocks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72770" y="3924498"/>
            <a:ext cx="2952168" cy="2883818"/>
          </a:xfrm>
          <a:prstGeom prst="ellipse">
            <a:avLst/>
          </a:prstGeom>
          <a:ln w="47625">
            <a:solidFill>
              <a:srgbClr val="666666"/>
            </a:solidFill>
          </a:ln>
        </p:spPr>
      </p:pic>
      <p:sp>
        <p:nvSpPr>
          <p:cNvPr id="17" name="CasellaDiTesto 16"/>
          <p:cNvSpPr txBox="1"/>
          <p:nvPr/>
        </p:nvSpPr>
        <p:spPr>
          <a:xfrm>
            <a:off x="1188194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1188194" y="2916386"/>
            <a:ext cx="482453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spc="50" dirty="0">
                <a:solidFill>
                  <a:srgbClr val="E4032B"/>
                </a:solidFill>
                <a:latin typeface="Barlow ExtraBold" pitchFamily="2" charset="0"/>
              </a:rPr>
              <a:t>COME USCIRE DAL LAVORO IN MODO TUTELATO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1188194" y="6516786"/>
            <a:ext cx="48245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Strumenti giuridici e percorsi di tutela dei diritti fondamentali</a:t>
            </a:r>
            <a:br>
              <a:rPr lang="it-IT" dirty="0">
                <a:solidFill>
                  <a:srgbClr val="666666"/>
                </a:solidFill>
                <a:latin typeface="Barlow SemiBold" pitchFamily="2" charset="0"/>
              </a:rPr>
            </a:br>
            <a:endParaRPr lang="it-IT" dirty="0">
              <a:solidFill>
                <a:srgbClr val="666666"/>
              </a:solidFill>
              <a:latin typeface="Barlow SemiBold" pitchFamily="2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0" y="3024398"/>
            <a:ext cx="900162" cy="3240360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5" name="Connettore 1 24"/>
          <p:cNvCxnSpPr/>
          <p:nvPr/>
        </p:nvCxnSpPr>
        <p:spPr>
          <a:xfrm flipH="1">
            <a:off x="4176462" y="8605018"/>
            <a:ext cx="4716588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CasellaDiTesto 18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1/10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15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0" y="2052290"/>
            <a:ext cx="684076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COSA IMPLICA UNA “EXIT STRATEGY” NEL RAPPORTO DI LAVORO DISFUNZIONALE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540121" y="3869334"/>
            <a:ext cx="6696745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Percorso 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graduale e strategico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 di allontanamento da un contesto lavorativo perché ritenuto nocivo o disfunzionale.</a:t>
            </a:r>
          </a:p>
          <a:p>
            <a:pPr marL="180000" indent="-1800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Approntamento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delle tutele retributive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previdenziali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 e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risarcitorie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.</a:t>
            </a:r>
          </a:p>
          <a:p>
            <a:pPr marL="180000" indent="-1800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Prevenzione di 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conflitti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contenziosi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 e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ritorsioni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.</a:t>
            </a:r>
          </a:p>
          <a:p>
            <a:pPr marL="180000" indent="-1800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Valutazione e quantificazione del 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danno psico-fisico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 e responsabilità datoriale.</a:t>
            </a:r>
          </a:p>
          <a:p>
            <a:pPr marL="180000" indent="-180000" algn="just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Valutazione e quantificazione del danno da perdita del lavoro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CasellaDiTesto 17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2/10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QUANDO PUO’ SERVIRE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540122" y="3708474"/>
            <a:ext cx="6696744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Stress lavorativo persistente per discrepanza quantitativa, qualitativa e/o relazionale come, ad esempio: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Sovraccarico mentale,  usura psico-fisica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Demansionamento, mancata conciliazione vita - lavoro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Ambiente ostile (mobbing, </a:t>
            </a:r>
            <a:r>
              <a:rPr lang="it-IT" dirty="0" err="1">
                <a:solidFill>
                  <a:srgbClr val="666666"/>
                </a:solidFill>
                <a:latin typeface="Barlow SemiBold" pitchFamily="2" charset="0"/>
              </a:rPr>
              <a:t>straining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molestie, ecc.), </a:t>
            </a:r>
            <a:r>
              <a:rPr lang="it-IT" i="1" dirty="0">
                <a:solidFill>
                  <a:srgbClr val="666666"/>
                </a:solidFill>
                <a:latin typeface="Barlow SemiBold" pitchFamily="2" charset="0"/>
              </a:rPr>
              <a:t>burnout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</a:t>
            </a:r>
            <a:r>
              <a:rPr lang="it-IT" i="1" dirty="0">
                <a:solidFill>
                  <a:srgbClr val="666666"/>
                </a:solidFill>
                <a:latin typeface="Barlow SemiBold" pitchFamily="2" charset="0"/>
              </a:rPr>
              <a:t>bore out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disimpegno.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Riorganizzazioni interne e/o perdita di prospettiva professionale.</a:t>
            </a:r>
          </a:p>
        </p:txBody>
      </p:sp>
      <p:sp>
        <p:nvSpPr>
          <p:cNvPr id="26" name="CasellaDiTesto 25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3/10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PRIMO PASSO: DOCUMENTARE</a:t>
            </a:r>
          </a:p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LO STATO </a:t>
            </a:r>
            <a:r>
              <a:rPr lang="it-IT" sz="2800" dirty="0" err="1">
                <a:solidFill>
                  <a:srgbClr val="E4032B"/>
                </a:solidFill>
                <a:latin typeface="Barlow ExtraBold" pitchFamily="2" charset="0"/>
              </a:rPr>
              <a:t>DI</a:t>
            </a:r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 FATTO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540122" y="3708474"/>
            <a:ext cx="669674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1200"/>
              </a:spcAft>
            </a:pP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Ogni strategia efficace </a:t>
            </a:r>
            <a:r>
              <a:rPr lang="it-IT" b="1" dirty="0">
                <a:solidFill>
                  <a:srgbClr val="666666"/>
                </a:solidFill>
                <a:latin typeface="Barlow ExtraBold" pitchFamily="2" charset="0"/>
              </a:rPr>
              <a:t>parte dalla prova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: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conservare 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e-mail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, ordini di servizio, richieste inarrivabili, registrazioni,  messaggi, ecc.;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annotare ore effettive, straordinari non recuperati, riposi mancati;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raccogliere prescrizioni mediche, certificazioni, accessi in P.S.;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richiedere la valutazione del rischio e la quantificazione del danno</a:t>
            </a:r>
          </a:p>
        </p:txBody>
      </p:sp>
      <p:sp>
        <p:nvSpPr>
          <p:cNvPr id="20" name="CasellaDiTesto 19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4/10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SECONDO PASSO: APRIRE UN DIALOGO FORMALE CON IL DATORE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540122" y="3708474"/>
            <a:ext cx="669674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Segnalazione delle criticità.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Richiesta di:</a:t>
            </a:r>
          </a:p>
          <a:p>
            <a:pPr marL="637200" lvl="1" indent="-180000">
              <a:spcAft>
                <a:spcPts val="1200"/>
              </a:spcAft>
              <a:buFont typeface="Courier New" pitchFamily="49" charset="0"/>
              <a:buChar char="o"/>
            </a:pP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interventi correttivi delle disfunzioni rilevate,</a:t>
            </a:r>
          </a:p>
          <a:p>
            <a:pPr marL="637200" lvl="1" indent="-180000">
              <a:spcAft>
                <a:spcPts val="1200"/>
              </a:spcAft>
              <a:buFont typeface="Courier New" pitchFamily="49" charset="0"/>
              <a:buChar char="o"/>
            </a:pP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trasferimento ad altra sede/unità.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Obiettivo:  </a:t>
            </a:r>
            <a:r>
              <a:rPr lang="it-IT" sz="1600" dirty="0">
                <a:solidFill>
                  <a:srgbClr val="666666"/>
                </a:solidFill>
                <a:latin typeface="Barlow ExtraBold" pitchFamily="2" charset="0"/>
              </a:rPr>
              <a:t>ricostruire il  quadro di responsabilità datoriale </a:t>
            </a:r>
            <a:r>
              <a:rPr lang="it-IT" sz="1600" dirty="0">
                <a:solidFill>
                  <a:srgbClr val="666666"/>
                </a:solidFill>
                <a:latin typeface="Barlow SemiBold" pitchFamily="2" charset="0"/>
              </a:rPr>
              <a:t>utile anche in giudizio qualora il datore di lavoro rifiuti l’ «accomodamento»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5/10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STRUMENTI GIURIDICI DISPONIBILI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540122" y="3276426"/>
            <a:ext cx="669674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Richiesta risarcimento danno patrimoniale e non patrimoniale nella componente biologica, morale, esistenziale da stress, mobbing o </a:t>
            </a:r>
            <a:r>
              <a:rPr lang="it-IT" dirty="0" err="1">
                <a:solidFill>
                  <a:srgbClr val="666666"/>
                </a:solidFill>
                <a:latin typeface="Barlow ExtraBold" pitchFamily="2" charset="0"/>
              </a:rPr>
              <a:t>straining</a:t>
            </a: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 in base alle rilevazioni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Richiesta di differenze retributive 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(es. lavoro festivo e straordinario, trasferte, ecc.).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Azione ex art. 2087 c.c. 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per violazione dell’obbligo di tutela, art. 2103 a salvaguardia della professionalità e ad altre norme imperative (diritto antidiscriminatorio, ecc.).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dirty="0">
                <a:solidFill>
                  <a:srgbClr val="666666"/>
                </a:solidFill>
                <a:latin typeface="Barlow ExtraBold" pitchFamily="2" charset="0"/>
              </a:rPr>
              <a:t>Accordi transattivi </a:t>
            </a:r>
            <a:r>
              <a:rPr lang="it-IT" dirty="0">
                <a:solidFill>
                  <a:srgbClr val="666666"/>
                </a:solidFill>
                <a:latin typeface="Barlow SemiBold" pitchFamily="2" charset="0"/>
              </a:rPr>
              <a:t>con incentivo all’esodo.</a:t>
            </a:r>
          </a:p>
          <a:p>
            <a:pPr marL="180000" indent="-180000">
              <a:spcAft>
                <a:spcPts val="1200"/>
              </a:spcAft>
              <a:buFont typeface="Arial" pitchFamily="34" charset="0"/>
              <a:buChar char="•"/>
            </a:pPr>
            <a:r>
              <a:rPr lang="it-IT" b="1" dirty="0">
                <a:solidFill>
                  <a:srgbClr val="666666"/>
                </a:solidFill>
                <a:latin typeface="Barlow SemiBold" pitchFamily="2" charset="0"/>
              </a:rPr>
              <a:t>Giudizio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6/10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RUOLO DELL’AVVOCATO GIUSLAVORISTA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4" name="CasellaDiTesto 23"/>
          <p:cNvSpPr txBox="1"/>
          <p:nvPr/>
        </p:nvSpPr>
        <p:spPr>
          <a:xfrm>
            <a:off x="540122" y="3708474"/>
            <a:ext cx="669674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Mappa dei rischi.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Costruzione della strategia probatoria.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Dialogo protetto con l’azienda.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Trattativa per un’uscita economicamente vantaggiosa.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Consulenza continuativa durante tutto il percorso.</a:t>
            </a:r>
          </a:p>
        </p:txBody>
      </p:sp>
      <p:sp>
        <p:nvSpPr>
          <p:cNvPr id="18" name="CasellaDiTesto 17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9/10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/>
          <p:cNvSpPr/>
          <p:nvPr/>
        </p:nvSpPr>
        <p:spPr>
          <a:xfrm>
            <a:off x="0" y="0"/>
            <a:ext cx="9001125" cy="9001125"/>
          </a:xfrm>
          <a:prstGeom prst="rect">
            <a:avLst/>
          </a:prstGeom>
          <a:solidFill>
            <a:srgbClr val="E4032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sfondo.jpg"/>
          <p:cNvPicPr>
            <a:picLocks noChangeAspect="1"/>
          </p:cNvPicPr>
          <p:nvPr/>
        </p:nvPicPr>
        <p:blipFill>
          <a:blip r:embed="rId2" cstate="print"/>
          <a:srcRect l="82382" r="7972"/>
          <a:stretch>
            <a:fillRect/>
          </a:stretch>
        </p:blipFill>
        <p:spPr>
          <a:xfrm rot="5400000">
            <a:off x="3849175" y="-3849242"/>
            <a:ext cx="1302711" cy="9001191"/>
          </a:xfrm>
          <a:prstGeom prst="rect">
            <a:avLst/>
          </a:prstGeom>
        </p:spPr>
      </p:pic>
      <p:sp>
        <p:nvSpPr>
          <p:cNvPr id="5" name="Rettangolo 4"/>
          <p:cNvSpPr/>
          <p:nvPr/>
        </p:nvSpPr>
        <p:spPr>
          <a:xfrm>
            <a:off x="0" y="1476226"/>
            <a:ext cx="7560244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7660607" y="1476226"/>
            <a:ext cx="1340518" cy="662473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3" name="Immagine 12" descr="logoGrigio-150x150-1-150x150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92950" y="1692250"/>
            <a:ext cx="720080" cy="720080"/>
          </a:xfrm>
          <a:prstGeom prst="rect">
            <a:avLst/>
          </a:prstGeom>
        </p:spPr>
      </p:pic>
      <p:sp>
        <p:nvSpPr>
          <p:cNvPr id="17" name="CasellaDiTesto 16"/>
          <p:cNvSpPr txBox="1"/>
          <p:nvPr/>
        </p:nvSpPr>
        <p:spPr>
          <a:xfrm>
            <a:off x="540122" y="8369599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Barlow SemiBold" pitchFamily="2" charset="0"/>
              </a:rPr>
              <a:t>www.studiolegalerosiello.it</a:t>
            </a:r>
          </a:p>
        </p:txBody>
      </p:sp>
      <p:grpSp>
        <p:nvGrpSpPr>
          <p:cNvPr id="2" name="Gruppo 14"/>
          <p:cNvGrpSpPr/>
          <p:nvPr/>
        </p:nvGrpSpPr>
        <p:grpSpPr>
          <a:xfrm>
            <a:off x="3276426" y="6660802"/>
            <a:ext cx="4023755" cy="1022600"/>
            <a:chOff x="2628354" y="6516786"/>
            <a:chExt cx="4671827" cy="1187302"/>
          </a:xfrm>
        </p:grpSpPr>
        <p:sp>
          <p:nvSpPr>
            <p:cNvPr id="19" name="Rettangolo 18"/>
            <p:cNvSpPr/>
            <p:nvPr/>
          </p:nvSpPr>
          <p:spPr>
            <a:xfrm>
              <a:off x="3420442" y="6876826"/>
              <a:ext cx="3312368" cy="792088"/>
            </a:xfrm>
            <a:prstGeom prst="rect">
              <a:avLst/>
            </a:prstGeom>
            <a:solidFill>
              <a:srgbClr val="666666">
                <a:alpha val="3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21" name="CasellaDiTesto 20"/>
            <p:cNvSpPr txBox="1"/>
            <p:nvPr/>
          </p:nvSpPr>
          <p:spPr>
            <a:xfrm>
              <a:off x="2628354" y="6876826"/>
              <a:ext cx="3384376" cy="7682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it-IT" sz="1600" dirty="0">
                  <a:solidFill>
                    <a:srgbClr val="666666"/>
                  </a:solidFill>
                  <a:latin typeface="Barlow SemiBold" pitchFamily="2" charset="0"/>
                </a:rPr>
                <a:t>Annalisa </a:t>
              </a:r>
              <a:r>
                <a:rPr lang="it-IT" sz="1600" dirty="0" err="1">
                  <a:solidFill>
                    <a:srgbClr val="666666"/>
                  </a:solidFill>
                  <a:latin typeface="Barlow SemiBold" pitchFamily="2" charset="0"/>
                </a:rPr>
                <a:t>Rosiello</a:t>
              </a:r>
              <a:endParaRPr lang="it-IT" sz="1600" dirty="0">
                <a:solidFill>
                  <a:srgbClr val="666666"/>
                </a:solidFill>
                <a:latin typeface="Barlow SemiBold" pitchFamily="2" charset="0"/>
              </a:endParaRP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Avvocata Giuslavorista</a:t>
              </a:r>
            </a:p>
            <a:p>
              <a:pPr algn="r"/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Studio Legale </a:t>
              </a:r>
              <a:r>
                <a:rPr lang="it-IT" sz="1050" dirty="0" err="1">
                  <a:solidFill>
                    <a:srgbClr val="666666"/>
                  </a:solidFill>
                  <a:latin typeface="Barlow Medium" pitchFamily="2" charset="0"/>
                </a:rPr>
                <a:t>Rosiello</a:t>
              </a:r>
              <a:r>
                <a:rPr lang="it-IT" sz="1050" dirty="0">
                  <a:solidFill>
                    <a:srgbClr val="666666"/>
                  </a:solidFill>
                  <a:latin typeface="Barlow Medium" pitchFamily="2" charset="0"/>
                </a:rPr>
                <a:t> &amp; Associati</a:t>
              </a:r>
            </a:p>
          </p:txBody>
        </p:sp>
        <p:pic>
          <p:nvPicPr>
            <p:cNvPr id="22" name="Immagine 21" descr="Foto_1_b.jpg"/>
            <p:cNvPicPr preferRelativeResize="0">
              <a:picLocks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084738" y="6516786"/>
              <a:ext cx="1215443" cy="1187302"/>
            </a:xfrm>
            <a:prstGeom prst="ellipse">
              <a:avLst/>
            </a:prstGeom>
            <a:ln w="38100">
              <a:solidFill>
                <a:srgbClr val="666666"/>
              </a:solidFill>
            </a:ln>
          </p:spPr>
        </p:pic>
      </p:grpSp>
      <p:sp>
        <p:nvSpPr>
          <p:cNvPr id="25" name="CasellaDiTesto 24"/>
          <p:cNvSpPr txBox="1"/>
          <p:nvPr/>
        </p:nvSpPr>
        <p:spPr>
          <a:xfrm>
            <a:off x="540122" y="2484338"/>
            <a:ext cx="68407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E4032B"/>
                </a:solidFill>
                <a:latin typeface="Barlow ExtraBold" pitchFamily="2" charset="0"/>
              </a:rPr>
              <a:t>CONCLUSIONI</a:t>
            </a:r>
          </a:p>
        </p:txBody>
      </p:sp>
      <p:cxnSp>
        <p:nvCxnSpPr>
          <p:cNvPr id="27" name="Connettore 1 26"/>
          <p:cNvCxnSpPr/>
          <p:nvPr/>
        </p:nvCxnSpPr>
        <p:spPr>
          <a:xfrm flipH="1">
            <a:off x="3636466" y="8605018"/>
            <a:ext cx="5256584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ttangolo 10"/>
          <p:cNvSpPr/>
          <p:nvPr/>
        </p:nvSpPr>
        <p:spPr>
          <a:xfrm>
            <a:off x="7668914" y="8281042"/>
            <a:ext cx="1332032" cy="5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CasellaDiTesto 11"/>
          <p:cNvSpPr txBox="1"/>
          <p:nvPr/>
        </p:nvSpPr>
        <p:spPr>
          <a:xfrm>
            <a:off x="7812930" y="8323433"/>
            <a:ext cx="1008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>
                <a:solidFill>
                  <a:srgbClr val="E4032B"/>
                </a:solidFill>
                <a:latin typeface="Barlow SemiBold" pitchFamily="2" charset="0"/>
              </a:rPr>
              <a:t>10/</a:t>
            </a:r>
            <a:r>
              <a:rPr lang="it-IT" sz="2400" dirty="0" err="1">
                <a:solidFill>
                  <a:srgbClr val="E4032B"/>
                </a:solidFill>
                <a:latin typeface="Barlow SemiBold" pitchFamily="2" charset="0"/>
              </a:rPr>
              <a:t>10</a:t>
            </a:r>
            <a:endParaRPr lang="it-IT" sz="2400" dirty="0">
              <a:solidFill>
                <a:srgbClr val="E4032B"/>
              </a:solidFill>
              <a:latin typeface="Barlow SemiBold" pitchFamily="2" charset="0"/>
            </a:endParaRPr>
          </a:p>
        </p:txBody>
      </p:sp>
      <p:sp>
        <p:nvSpPr>
          <p:cNvPr id="20" name="CasellaDiTesto 19"/>
          <p:cNvSpPr txBox="1"/>
          <p:nvPr/>
        </p:nvSpPr>
        <p:spPr>
          <a:xfrm>
            <a:off x="540122" y="3420442"/>
            <a:ext cx="6696744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80000" indent="-180000">
              <a:spcAft>
                <a:spcPts val="1200"/>
              </a:spcAft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Un’</a:t>
            </a:r>
            <a:r>
              <a:rPr lang="it-IT" sz="2000" dirty="0" err="1">
                <a:solidFill>
                  <a:srgbClr val="666666"/>
                </a:solidFill>
                <a:latin typeface="Barlow SemiBold" pitchFamily="2" charset="0"/>
              </a:rPr>
              <a:t>exit</a:t>
            </a: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 </a:t>
            </a:r>
            <a:r>
              <a:rPr lang="it-IT" sz="2000" dirty="0" err="1">
                <a:solidFill>
                  <a:srgbClr val="666666"/>
                </a:solidFill>
                <a:latin typeface="Barlow SemiBold" pitchFamily="2" charset="0"/>
              </a:rPr>
              <a:t>strategy</a:t>
            </a: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 efficace: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protegge la salute;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garantisce un adeguato compendio economico/risarcitorio;</a:t>
            </a:r>
          </a:p>
          <a:p>
            <a:pPr marL="180000" indent="-180000">
              <a:spcBef>
                <a:spcPts val="1200"/>
              </a:spcBef>
              <a:buFont typeface="Arial" pitchFamily="34" charset="0"/>
              <a:buChar char="•"/>
            </a:pPr>
            <a:r>
              <a:rPr lang="it-IT" sz="2000" dirty="0">
                <a:solidFill>
                  <a:srgbClr val="666666"/>
                </a:solidFill>
                <a:latin typeface="Barlow SemiBold" pitchFamily="2" charset="0"/>
              </a:rPr>
              <a:t>costruisce un’uscita vantaggiosa e dignitosa.</a:t>
            </a:r>
          </a:p>
          <a:p>
            <a:pPr marL="180000" indent="-180000">
              <a:spcBef>
                <a:spcPts val="1200"/>
              </a:spcBef>
            </a:pPr>
            <a:endParaRPr lang="it-IT" sz="900" dirty="0">
              <a:solidFill>
                <a:srgbClr val="666666"/>
              </a:solidFill>
              <a:latin typeface="Barlow SemiBold" pitchFamily="2" charset="0"/>
            </a:endParaRPr>
          </a:p>
          <a:p>
            <a:pPr marL="180000" indent="-180000">
              <a:spcBef>
                <a:spcPts val="1200"/>
              </a:spcBef>
            </a:pPr>
            <a:r>
              <a:rPr lang="it-IT" sz="2000" dirty="0">
                <a:solidFill>
                  <a:srgbClr val="666666"/>
                </a:solidFill>
                <a:latin typeface="Barlow ExtraBold" pitchFamily="2" charset="0"/>
              </a:rPr>
              <a:t>La consapevolezza dei passaggi tecnici è </a:t>
            </a:r>
            <a:r>
              <a:rPr lang="it-IT" sz="2000">
                <a:solidFill>
                  <a:srgbClr val="666666"/>
                </a:solidFill>
                <a:latin typeface="Barlow ExtraBold" pitchFamily="2" charset="0"/>
              </a:rPr>
              <a:t>forza !</a:t>
            </a:r>
            <a:endParaRPr lang="it-IT" sz="2000" dirty="0">
              <a:solidFill>
                <a:srgbClr val="666666"/>
              </a:solidFill>
              <a:latin typeface="Barlow SemiBold" pitchFamily="2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1938</TotalTime>
  <Words>525</Words>
  <Application>Microsoft Macintosh PowerPoint</Application>
  <PresentationFormat>Personalizzato</PresentationFormat>
  <Paragraphs>85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5" baseType="lpstr">
      <vt:lpstr>Arial</vt:lpstr>
      <vt:lpstr>Barlow ExtraBold</vt:lpstr>
      <vt:lpstr>Barlow Medium</vt:lpstr>
      <vt:lpstr>Barlow SemiBold</vt:lpstr>
      <vt:lpstr>Calibri</vt:lpstr>
      <vt:lpstr>Courier New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SARA</dc:creator>
  <cp:lastModifiedBy>Annalisa Rosiello</cp:lastModifiedBy>
  <cp:revision>158</cp:revision>
  <dcterms:created xsi:type="dcterms:W3CDTF">2025-06-30T11:33:41Z</dcterms:created>
  <dcterms:modified xsi:type="dcterms:W3CDTF">2026-01-21T12:15:41Z</dcterms:modified>
</cp:coreProperties>
</file>